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2"/>
  </p:notesMasterIdLst>
  <p:handoutMasterIdLst>
    <p:handoutMasterId r:id="rId13"/>
  </p:handoutMasterIdLst>
  <p:sldIdLst>
    <p:sldId id="451" r:id="rId4"/>
    <p:sldId id="432" r:id="rId5"/>
    <p:sldId id="257" r:id="rId6"/>
    <p:sldId id="497" r:id="rId7"/>
    <p:sldId id="498" r:id="rId8"/>
    <p:sldId id="494" r:id="rId9"/>
    <p:sldId id="470" r:id="rId10"/>
    <p:sldId id="359" r:id="rId11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737" autoAdjust="0"/>
  </p:normalViewPr>
  <p:slideViewPr>
    <p:cSldViewPr snapToGrid="0">
      <p:cViewPr>
        <p:scale>
          <a:sx n="110" d="100"/>
          <a:sy n="110" d="100"/>
        </p:scale>
        <p:origin x="-1890" y="-696"/>
      </p:cViewPr>
      <p:guideLst>
        <p:guide orient="horz" pos="2072"/>
        <p:guide orient="horz" pos="739"/>
        <p:guide orient="horz" pos="2666"/>
        <p:guide orient="horz" pos="913"/>
        <p:guide pos="3792"/>
        <p:guide pos="2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18.jp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jp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5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4464766"/>
            <a:ext cx="9144000" cy="6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44.3\public3\Marzec.T\ZDJĘCIA\ZASTOSOWANIE\TUNELE\2017.06.21 budowa Forum Gdańska - tunele (SBS-Gr)\IMG_01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" t="53513" r="-58" b="13343"/>
          <a:stretch/>
        </p:blipFill>
        <p:spPr bwMode="auto">
          <a:xfrm>
            <a:off x="0" y="1230310"/>
            <a:ext cx="9154584" cy="20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-3930" y="1230311"/>
            <a:ext cx="9158514" cy="2027960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489960" y="3438026"/>
            <a:ext cx="2196755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SBS-GR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4099" name="Picture 3" descr="\\192.168.44.3\public3\1.DLA_WSZYSTKICH\@marketing\OPAKOWANIA_ZDJĘCIA\IZOHAN_IZOBUD\IZOHAN_IZOBUD_SBS_Gr\SBS_GR_10k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77" y="2174974"/>
            <a:ext cx="2570169" cy="18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3231" r="63274" b="37227"/>
          <a:stretch/>
        </p:blipFill>
        <p:spPr bwMode="auto">
          <a:xfrm>
            <a:off x="5950424" y="0"/>
            <a:ext cx="3193575" cy="4446382"/>
          </a:xfrm>
          <a:prstGeom prst="rect">
            <a:avLst/>
          </a:prstGeom>
          <a:noFill/>
          <a:ln w="317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2" t="24935" r="20219" b="-405"/>
          <a:stretch/>
        </p:blipFill>
        <p:spPr>
          <a:xfrm>
            <a:off x="5950423" y="-2"/>
            <a:ext cx="3201197" cy="4429127"/>
          </a:xfrm>
          <a:prstGeom prst="rect">
            <a:avLst/>
          </a:prstGeom>
        </p:spPr>
      </p:pic>
      <p:sp>
        <p:nvSpPr>
          <p:cNvPr id="38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07475" y="2524028"/>
            <a:ext cx="2442949" cy="18004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spc="40" dirty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</a:t>
            </a: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SBS-GR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powłoka asfaltowo-polimerowo-</a:t>
            </a:r>
            <a:b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</a:b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-żywiczna</a:t>
            </a:r>
          </a:p>
          <a:p>
            <a:pPr lvl="0" algn="ctr" defTabSz="914400">
              <a:lnSpc>
                <a:spcPts val="1500"/>
              </a:lnSpc>
              <a:defRPr/>
            </a:pPr>
            <a:endParaRPr lang="pl-PL" sz="900" spc="4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ok. 0,7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 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na warstwę</a:t>
            </a:r>
          </a:p>
          <a:p>
            <a:pPr algn="ctr">
              <a:lnSpc>
                <a:spcPts val="1500"/>
              </a:lnSpc>
            </a:pPr>
            <a:endParaRPr lang="pl-PL" sz="900" spc="4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Opakowanie: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kg, 20 kg</a:t>
            </a:r>
            <a:endParaRPr lang="pl-PL" sz="900" spc="4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419100" y="2194560"/>
            <a:ext cx="2667000" cy="1104900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Rectangle 8"/>
          <p:cNvSpPr/>
          <p:nvPr/>
        </p:nvSpPr>
        <p:spPr>
          <a:xfrm>
            <a:off x="419808" y="2216368"/>
            <a:ext cx="2685057" cy="101566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Wykonywanie przeciwwilgociowych </a:t>
            </a:r>
            <a:r>
              <a:rPr lang="pl-PL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izo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-	</a:t>
            </a:r>
            <a:r>
              <a:rPr lang="pl-PL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lacji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podziemnych i przyziemnych części 	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budowli w budownictwie ogólnym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/>
            </a:r>
            <a:b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</a:b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i komunikacyjnym.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30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SYSTEM BITUMICZNY</a:t>
            </a:r>
          </a:p>
          <a:p>
            <a:pPr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ROZPUSZCZALNIKOWY</a:t>
            </a: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PRZECIWWILGOCIOWA </a:t>
            </a:r>
          </a:p>
          <a:p>
            <a:pPr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POWŁOKA HYDROIZOLACYJNA</a:t>
            </a:r>
            <a:endParaRPr lang="es-ES" sz="16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69" y="1088460"/>
            <a:ext cx="1624421" cy="1184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az 4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996" y="24455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6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grpSp>
        <p:nvGrpSpPr>
          <p:cNvPr id="55" name="Group 18"/>
          <p:cNvGrpSpPr/>
          <p:nvPr/>
        </p:nvGrpSpPr>
        <p:grpSpPr>
          <a:xfrm flipV="1">
            <a:off x="2684559" y="2691043"/>
            <a:ext cx="2065618" cy="554135"/>
            <a:chOff x="1301082" y="1936376"/>
            <a:chExt cx="1912926" cy="1379295"/>
          </a:xfrm>
        </p:grpSpPr>
        <p:cxnSp>
          <p:nvCxnSpPr>
            <p:cNvPr id="68" name="Straight Connector 1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21"/>
          <p:cNvSpPr txBox="1"/>
          <p:nvPr/>
        </p:nvSpPr>
        <p:spPr>
          <a:xfrm>
            <a:off x="906128" y="1385055"/>
            <a:ext cx="1465795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wodochronny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89" name="Group 23"/>
          <p:cNvGrpSpPr/>
          <p:nvPr/>
        </p:nvGrpSpPr>
        <p:grpSpPr>
          <a:xfrm>
            <a:off x="891842" y="1655218"/>
            <a:ext cx="1064705" cy="623002"/>
            <a:chOff x="1301082" y="1936376"/>
            <a:chExt cx="1912926" cy="380065"/>
          </a:xfrm>
        </p:grpSpPr>
        <p:cxnSp>
          <p:nvCxnSpPr>
            <p:cNvPr id="90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26"/>
          <p:cNvSpPr txBox="1"/>
          <p:nvPr/>
        </p:nvSpPr>
        <p:spPr>
          <a:xfrm>
            <a:off x="4544266" y="378538"/>
            <a:ext cx="147215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daje się nakładać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szczotką dekarską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100" name="Group 33"/>
          <p:cNvGrpSpPr/>
          <p:nvPr/>
        </p:nvGrpSpPr>
        <p:grpSpPr>
          <a:xfrm>
            <a:off x="4543769" y="830569"/>
            <a:ext cx="1379660" cy="1498250"/>
            <a:chOff x="1301082" y="1936376"/>
            <a:chExt cx="1912926" cy="380065"/>
          </a:xfrm>
        </p:grpSpPr>
        <p:cxnSp>
          <p:nvCxnSpPr>
            <p:cNvPr id="101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38"/>
          <p:cNvGrpSpPr/>
          <p:nvPr/>
        </p:nvGrpSpPr>
        <p:grpSpPr>
          <a:xfrm flipV="1">
            <a:off x="6421136" y="2656365"/>
            <a:ext cx="1317644" cy="1055021"/>
            <a:chOff x="1301082" y="1936376"/>
            <a:chExt cx="1912926" cy="1379295"/>
          </a:xfrm>
        </p:grpSpPr>
        <p:cxnSp>
          <p:nvCxnSpPr>
            <p:cNvPr id="107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43"/>
          <p:cNvGrpSpPr/>
          <p:nvPr/>
        </p:nvGrpSpPr>
        <p:grpSpPr>
          <a:xfrm flipH="1">
            <a:off x="6632294" y="1463243"/>
            <a:ext cx="1512822" cy="798815"/>
            <a:chOff x="1301082" y="1936376"/>
            <a:chExt cx="1912926" cy="380065"/>
          </a:xfrm>
        </p:grpSpPr>
        <p:cxnSp>
          <p:nvCxnSpPr>
            <p:cNvPr id="113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26"/>
          <p:cNvSpPr txBox="1"/>
          <p:nvPr/>
        </p:nvSpPr>
        <p:spPr>
          <a:xfrm>
            <a:off x="6562846" y="1015999"/>
            <a:ext cx="149867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bardzo dobra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przyczepność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22" name="TextBox 26"/>
          <p:cNvSpPr txBox="1"/>
          <p:nvPr/>
        </p:nvSpPr>
        <p:spPr>
          <a:xfrm>
            <a:off x="2706681" y="2981404"/>
            <a:ext cx="1283737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tworzy izolację</a:t>
            </a:r>
          </a:p>
        </p:txBody>
      </p:sp>
      <p:sp>
        <p:nvSpPr>
          <p:cNvPr id="123" name="TextBox 21"/>
          <p:cNvSpPr txBox="1"/>
          <p:nvPr/>
        </p:nvSpPr>
        <p:spPr>
          <a:xfrm>
            <a:off x="6439976" y="3261609"/>
            <a:ext cx="117164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szybki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stosowaniu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28" name="Text Placeholder 5"/>
          <p:cNvSpPr txBox="1">
            <a:spLocks/>
          </p:cNvSpPr>
          <p:nvPr/>
        </p:nvSpPr>
        <p:spPr>
          <a:xfrm>
            <a:off x="6456089" y="3733421"/>
            <a:ext cx="1456312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2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gotowy do użycia</a:t>
            </a:r>
            <a:endParaRPr lang="pl-PL" sz="12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29" name="Text Placeholder 5"/>
          <p:cNvSpPr txBox="1">
            <a:spLocks/>
          </p:cNvSpPr>
          <p:nvPr/>
        </p:nvSpPr>
        <p:spPr>
          <a:xfrm>
            <a:off x="2712157" y="3270794"/>
            <a:ext cx="2191235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2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odporną na działanie</a:t>
            </a:r>
          </a:p>
          <a:p>
            <a:pPr algn="l">
              <a:lnSpc>
                <a:spcPct val="114000"/>
              </a:lnSpc>
            </a:pPr>
            <a:r>
              <a:rPr lang="pl-PL" sz="12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czynników atmosferycznych</a:t>
            </a:r>
            <a:endParaRPr lang="pl-PL" sz="12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30" name="Text Placeholder 5"/>
          <p:cNvSpPr txBox="1">
            <a:spLocks/>
          </p:cNvSpPr>
          <p:nvPr/>
        </p:nvSpPr>
        <p:spPr>
          <a:xfrm>
            <a:off x="6562846" y="1487666"/>
            <a:ext cx="1670239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2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do wszelkich podłoży mineralnych</a:t>
            </a:r>
            <a:endParaRPr lang="pl-PL" sz="12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45" name="Oval 6"/>
          <p:cNvSpPr>
            <a:spLocks noChangeAspect="1" noChangeArrowheads="1"/>
          </p:cNvSpPr>
          <p:nvPr/>
        </p:nvSpPr>
        <p:spPr bwMode="auto">
          <a:xfrm>
            <a:off x="54739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7" name="Oval 6"/>
          <p:cNvSpPr>
            <a:spLocks noChangeAspect="1" noChangeArrowheads="1"/>
          </p:cNvSpPr>
          <p:nvPr/>
        </p:nvSpPr>
        <p:spPr bwMode="auto">
          <a:xfrm>
            <a:off x="2354223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9" name="Oval 6"/>
          <p:cNvSpPr>
            <a:spLocks noChangeAspect="1" noChangeArrowheads="1"/>
          </p:cNvSpPr>
          <p:nvPr/>
        </p:nvSpPr>
        <p:spPr bwMode="auto">
          <a:xfrm>
            <a:off x="4213930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1" name="Oval 6"/>
          <p:cNvSpPr>
            <a:spLocks noChangeAspect="1" noChangeArrowheads="1"/>
          </p:cNvSpPr>
          <p:nvPr/>
        </p:nvSpPr>
        <p:spPr bwMode="auto">
          <a:xfrm>
            <a:off x="7862405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6" name="Oval 6"/>
          <p:cNvSpPr>
            <a:spLocks noChangeAspect="1" noChangeArrowheads="1"/>
          </p:cNvSpPr>
          <p:nvPr/>
        </p:nvSpPr>
        <p:spPr bwMode="auto">
          <a:xfrm>
            <a:off x="6115038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2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IZOHAN SBS-GR</a:t>
            </a:r>
          </a:p>
          <a:p>
            <a:pPr algn="l">
              <a:defRPr/>
            </a:pPr>
            <a:r>
              <a:rPr lang="pl-PL" sz="16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  <a:endParaRPr lang="es-ES" sz="1600" spc="4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pic>
        <p:nvPicPr>
          <p:cNvPr id="5122" name="Picture 2" descr="\\IZOHANSMB\public3\Marzec.T\PREZENTACJE - GOTOWE\piktogramy\9_piktogramy_16x16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7" y="2161754"/>
            <a:ext cx="586522" cy="5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IZOHANSMB\public3\Marzec.T\PREZENTACJE - GOTOWE\piktogramy\25_piktogramy_16x16m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97" y="2202225"/>
            <a:ext cx="522859" cy="5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IZOHANSMB\public3\Marzec.T\PREZENTACJE - GOTOWE\piktogramy\szczotka dekar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97" y="2258494"/>
            <a:ext cx="336259" cy="3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IZOHANSMB\public3\Marzec.T\PREZENTACJE - GOTOWE\piktogramy\19_piktogramy_16x16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51" y="2196507"/>
            <a:ext cx="506730" cy="5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IZOHANSMB\public3\Marzec.T\PREZENTACJE - GOTOWE\piktogramy\29_piktogramy_16x16m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57" y="2153598"/>
            <a:ext cx="579437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Obraz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4.3\public3\Marzec.T\ZDJĘCIA\ZASTOSOWANIE\TUNELE\2017.06.21 budowa Forum Gdańska - tunele (SBS-Gr)\IMG_0251 budowa forum gdańska SBS-GR tun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69" r="6320"/>
          <a:stretch/>
        </p:blipFill>
        <p:spPr bwMode="auto">
          <a:xfrm>
            <a:off x="4593363" y="-1"/>
            <a:ext cx="4559928" cy="36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 descr="\\SERWER\public3\1.ZDJECIA\@DZIAŁ_TECHNICZNY\@TARASY, BALKONY\02.07.26 - WITAWA - próby 2 skł\DSCF0014.JPG"/>
          <p:cNvSpPr/>
          <p:nvPr/>
        </p:nvSpPr>
        <p:spPr>
          <a:xfrm>
            <a:off x="0" y="0"/>
            <a:ext cx="4559927" cy="3648264"/>
          </a:xfrm>
          <a:prstGeom prst="rect">
            <a:avLst/>
          </a:prstGeom>
          <a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1" r="-8264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Prostokąt 13"/>
          <p:cNvSpPr/>
          <p:nvPr/>
        </p:nvSpPr>
        <p:spPr>
          <a:xfrm>
            <a:off x="-1" y="3675479"/>
            <a:ext cx="9144001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342341" y="3791943"/>
            <a:ext cx="8734984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ZABEZPIECZANIE PRZYZIEMNYCH </a:t>
            </a:r>
          </a:p>
          <a:p>
            <a:pPr algn="l"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I PODZIEMNYCH CZĘŚCI BUDOWLI W BUDOWNICTWIE OGÓLNYM I KOMUNIKACYJNYM</a:t>
            </a:r>
          </a:p>
        </p:txBody>
      </p:sp>
      <p:cxnSp>
        <p:nvCxnSpPr>
          <p:cNvPr id="18" name="Straight Connector 1"/>
          <p:cNvCxnSpPr/>
          <p:nvPr/>
        </p:nvCxnSpPr>
        <p:spPr>
          <a:xfrm flipH="1">
            <a:off x="198135" y="37897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\\192.168.44.3\public3\Marzec.T\ZDJĘCIA\ZASTOSOWANIE\FUNDAMENTY\2017.06.21 budowa Forum Gdańska - fundamenty (SBS-GR, EP-601)\IMG_01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" t="26601" r="-65" b="20030"/>
          <a:stretch/>
        </p:blipFill>
        <p:spPr bwMode="auto">
          <a:xfrm>
            <a:off x="2982" y="-2"/>
            <a:ext cx="4556943" cy="36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92.168.44.3\public3\1.ZDJECIA\@PRODUKTY W ZASTOSOWANIU\@MOSTY\2007.05.22 BUDOWA IZOLACJA SŁUPÓW Warbud Estakada Gdańsk\DSC0081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" r="6259"/>
          <a:stretch/>
        </p:blipFill>
        <p:spPr bwMode="auto">
          <a:xfrm>
            <a:off x="2982" y="-1"/>
            <a:ext cx="4556945" cy="36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192.168.44.3\public3\Marzec.T\ZDJĘCIA\ZASTOSOWANIE\FUNDAMENTY\2017.06.21 budowa Forum Gdańska - fundamenty (SBS-GR, EP-601)\IMG_0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28028"/>
          <a:stretch/>
        </p:blipFill>
        <p:spPr bwMode="auto">
          <a:xfrm>
            <a:off x="4112848" y="0"/>
            <a:ext cx="5031152" cy="44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2" name="Rectangle 8"/>
          <p:cNvSpPr/>
          <p:nvPr/>
        </p:nvSpPr>
        <p:spPr>
          <a:xfrm>
            <a:off x="230035" y="1126786"/>
            <a:ext cx="3272289" cy="34163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3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 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ok. 0,7 kg/m²/na warstwę</a:t>
            </a:r>
          </a:p>
          <a:p>
            <a:pPr algn="just" defTabSz="266700">
              <a:lnSpc>
                <a:spcPts val="13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SPŁYWNOŚĆ W TEMPERATURZE (60 ± 2)°C</a:t>
            </a:r>
          </a:p>
          <a:p>
            <a:pPr algn="just" defTabSz="266700">
              <a:lnSpc>
                <a:spcPts val="1300"/>
              </a:lnSpc>
            </a:pPr>
            <a:r>
              <a:rPr lang="pl-PL" sz="1000" b="1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 KĄCIE NACHYLENIA 45° W CZASIE 5 H:</a:t>
            </a:r>
          </a:p>
          <a:p>
            <a:pPr algn="just" defTabSz="266700">
              <a:lnSpc>
                <a:spcPts val="13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brak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przesunięcia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papy i brak wycieku</a:t>
            </a:r>
          </a:p>
          <a:p>
            <a:pPr algn="just" defTabSz="266700">
              <a:lnSpc>
                <a:spcPts val="1300"/>
              </a:lnSpc>
            </a:pP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GIĘTKOŚĆ PRZY PRZEGINANIU NA WALCU 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 ŚREDNICY 30 MM W TEMPERATURZE –5°C:</a:t>
            </a:r>
            <a:endParaRPr lang="pl-PL" sz="1000" b="1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brak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rys i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pęknięć</a:t>
            </a:r>
          </a:p>
          <a:p>
            <a:pPr algn="just" defTabSz="266700">
              <a:lnSpc>
                <a:spcPts val="13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TEMPERATURA ZAPŁONU </a:t>
            </a:r>
          </a:p>
          <a:p>
            <a:pPr algn="just" defTabSz="266700">
              <a:lnSpc>
                <a:spcPts val="1300"/>
              </a:lnSpc>
            </a:pP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WG PENSKY’EGO-MARTENSA:</a:t>
            </a:r>
            <a:endParaRPr lang="pl-PL" sz="1000" b="1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powyżej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40°C </a:t>
            </a:r>
          </a:p>
          <a:p>
            <a:pPr algn="just" defTabSz="266700">
              <a:lnSpc>
                <a:spcPts val="1300"/>
              </a:lnSpc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</a:t>
            </a:r>
            <a:endParaRPr lang="pl-PL" sz="1000" b="1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PN-B-24620:1998/Az 1:2004</a:t>
            </a:r>
          </a:p>
          <a:p>
            <a:pPr algn="just" defTabSz="266700">
              <a:lnSpc>
                <a:spcPts val="13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REKOMENDACJA TECHNICZNA:</a:t>
            </a:r>
            <a:endParaRPr lang="pl-PL" sz="1000" b="1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3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err="1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IBDiM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RT/2011-02-0080/2</a:t>
            </a:r>
          </a:p>
          <a:p>
            <a:pPr algn="just" defTabSz="266700">
              <a:lnSpc>
                <a:spcPts val="1400"/>
              </a:lnSpc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9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SBS-GR</a:t>
            </a: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pic>
        <p:nvPicPr>
          <p:cNvPr id="21" name="Obraz 20" descr="Fotolia_55207126_XL_wyciet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5282" y="899842"/>
            <a:ext cx="2922950" cy="3505507"/>
          </a:xfrm>
          <a:prstGeom prst="rect">
            <a:avLst/>
          </a:prstGeom>
          <a:effectLst/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31958</TotalTime>
  <Words>241</Words>
  <Application>Microsoft Office PowerPoint</Application>
  <PresentationFormat>Pokaz na ekranie (16:9)</PresentationFormat>
  <Paragraphs>98</Paragraphs>
  <Slides>8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3363</cp:revision>
  <cp:lastPrinted>2016-10-05T07:12:36Z</cp:lastPrinted>
  <dcterms:created xsi:type="dcterms:W3CDTF">2016-01-05T00:34:33Z</dcterms:created>
  <dcterms:modified xsi:type="dcterms:W3CDTF">2018-03-07T14:46:18Z</dcterms:modified>
</cp:coreProperties>
</file>